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fr-FR" sz="4400">
                <a:latin typeface="Calibri"/>
              </a:rPr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Font typeface="Arial"/>
              <a:buChar char="–"/>
            </a:pPr>
            <a:r>
              <a:rPr lang="fr-FR" sz="2800">
                <a:latin typeface="Calibri"/>
              </a:rPr>
              <a:t>Second niveau de plan</a:t>
            </a:r>
            <a:endParaRPr/>
          </a:p>
          <a:p>
            <a:pPr lvl="2">
              <a:buFont typeface="Arial"/>
              <a:buChar char="•"/>
            </a:pPr>
            <a:r>
              <a:rPr lang="fr-FR" sz="2400">
                <a:latin typeface="Calibri"/>
              </a:rPr>
              <a:t>Troisième niveau de plan</a:t>
            </a:r>
            <a:endParaRPr/>
          </a:p>
          <a:p>
            <a:pPr lvl="3">
              <a:buFont typeface="Arial"/>
              <a:buChar char="–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Font typeface="Arial"/>
              <a:buChar char="»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Font typeface="Arial"/>
              <a:buChar char="»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Font typeface="Arial"/>
              <a:buChar char="»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lang="fr-FR">
                <a:latin typeface="Calibri"/>
              </a:rPr>
              <a:t>&lt;date/heure&gt;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87D68FCE-A4FF-4251-A157-88DDC27FE1A1}" type="slidenum">
              <a:rPr lang="fr-FR">
                <a:latin typeface="Calibri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162711A5-47D6-4E48-87AA-C195362326F5}" type="slidenum">
              <a:rPr lang="fr-FR" sz="1200">
                <a:solidFill>
                  <a:srgbClr val="898989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468360" y="6245280"/>
            <a:ext cx="8280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98989"/>
                </a:solidFill>
                <a:latin typeface="Arial"/>
              </a:rPr>
              <a:t>AG ARSATESE Loire-Bretagne Site et Forum </a:t>
            </a:r>
            <a:endParaRPr/>
          </a:p>
        </p:txBody>
      </p:sp>
      <p:sp>
        <p:nvSpPr>
          <p:cNvPr id="41" name="TextShape 3"/>
          <p:cNvSpPr txBox="1"/>
          <p:nvPr/>
        </p:nvSpPr>
        <p:spPr>
          <a:xfrm>
            <a:off x="323640" y="1052640"/>
            <a:ext cx="5400360" cy="581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000">
                <a:latin typeface="Comic Sans MS"/>
              </a:rPr>
              <a:t>Flux RSS</a:t>
            </a:r>
            <a:endParaRPr/>
          </a:p>
        </p:txBody>
      </p:sp>
      <p:sp>
        <p:nvSpPr>
          <p:cNvPr id="42" name="CustomShape 4"/>
          <p:cNvSpPr/>
          <p:nvPr/>
        </p:nvSpPr>
        <p:spPr>
          <a:xfrm>
            <a:off x="468360" y="1916280"/>
            <a:ext cx="7991280" cy="410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fr-FR" sz="2400">
                <a:latin typeface="Comic Sans MS"/>
                <a:ea typeface="Arial"/>
              </a:rPr>
              <a:t>Le site  propose des flux RSS. Il suffit de cliquer sur l’icône ou d’enregistrer l’URL du lien dans le lecteur de flux pour s’abonner.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2400">
                <a:latin typeface="Comic Sans MS"/>
                <a:ea typeface="Arial"/>
              </a:rPr>
              <a:t>L’abonnement aux flux RSS permet de recevoir automatiquement le contenu des nouveaux articles dans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latin typeface="Comic Sans MS"/>
                <a:ea typeface="Arial"/>
              </a:rPr>
              <a:t>- son navigateur (Firefox, Internet explorer, etc)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latin typeface="Comic Sans MS"/>
                <a:ea typeface="Arial"/>
              </a:rPr>
              <a:t>- son logiciel de messagerie (Outlook, Zimbra …) ou dans un lecteur de flux (NetVibes, Flipboard, Google flux d’actus, …).</a:t>
            </a:r>
            <a:endParaRPr/>
          </a:p>
          <a:p>
            <a:pPr/>
            <a:endParaRPr/>
          </a:p>
          <a:p>
            <a:pPr/>
            <a:endParaRPr/>
          </a:p>
        </p:txBody>
      </p:sp>
      <p:pic>
        <p:nvPicPr>
          <p:cNvPr id="43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640" y="1052640"/>
            <a:ext cx="2857320" cy="647640"/>
          </a:xfrm>
          <a:prstGeom prst="rect">
            <a:avLst/>
          </a:prstGeom>
          <a:ln>
            <a:noFill/>
          </a:ln>
        </p:spPr>
      </p:pic>
      <p:pic>
        <p:nvPicPr>
          <p:cNvPr id="44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7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137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137" end="2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3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23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237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88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288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288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90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sp>
        <p:nvSpPr>
          <p:cNvPr id="91" name="TextShape 2"/>
          <p:cNvSpPr txBox="1"/>
          <p:nvPr/>
        </p:nvSpPr>
        <p:spPr>
          <a:xfrm>
            <a:off x="457200" y="1600200"/>
            <a:ext cx="8291520" cy="35575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000">
                <a:latin typeface="Calibri"/>
              </a:rPr>
              <a:t>Pour une messagerie: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000">
                <a:latin typeface="Calibri"/>
              </a:rPr>
              <a:t>Copier le lien du flux :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000">
                <a:latin typeface="Calibri"/>
              </a:rPr>
              <a:t>http://www.arsatese-loirebretagne.asso.fr/spip2/spip.php?page=backend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000">
                <a:latin typeface="Calibri"/>
              </a:rPr>
              <a:t>Créer un nouveau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000">
                <a:latin typeface="Calibri"/>
              </a:rPr>
              <a:t>dossier dans la </a:t>
            </a:r>
            <a:r>
              <a:rPr lang="fr-FR" sz="3000">
                <a:latin typeface="Calibri"/>
              </a:rPr>
              <a:t>
</a:t>
            </a:r>
            <a:r>
              <a:rPr lang="fr-FR" sz="3000">
                <a:latin typeface="Calibri"/>
              </a:rPr>
              <a:t>boite de réception.</a:t>
            </a:r>
            <a:endParaRPr/>
          </a:p>
        </p:txBody>
      </p:sp>
      <p:pic>
        <p:nvPicPr>
          <p:cNvPr id="92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48000" y="3528000"/>
            <a:ext cx="4415400" cy="25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8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18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94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457200" y="1600200"/>
            <a:ext cx="4402080" cy="463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200">
                <a:latin typeface="Calibri"/>
              </a:rPr>
              <a:t>Nommer le  dossier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200">
                <a:latin typeface="Calibri"/>
              </a:rPr>
              <a:t>Cocher s’abonner au fil RSS/Atom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200">
                <a:latin typeface="Calibri"/>
              </a:rPr>
              <a:t>Coller l’URL : </a:t>
            </a:r>
            <a:r>
              <a:rPr lang="fr-FR" sz="3200">
                <a:solidFill>
                  <a:srgbClr val="0000ff"/>
                </a:solidFill>
                <a:latin typeface="Calibri"/>
              </a:rPr>
              <a:t>http://www.arsatese-loirebretagne.asso.fr/spip2/spip.php?page=backend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fr-FR" sz="3200">
                <a:latin typeface="Calibri"/>
              </a:rPr>
              <a:t>Valider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endParaRPr/>
          </a:p>
        </p:txBody>
      </p:sp>
      <p:pic>
        <p:nvPicPr>
          <p:cNvPr id="96" name="Picture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32360" y="1628640"/>
            <a:ext cx="3933720" cy="467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" y="2592000"/>
            <a:ext cx="8295120" cy="3816000"/>
          </a:xfrm>
          <a:prstGeom prst="rect">
            <a:avLst/>
          </a:prstGeom>
          <a:ln>
            <a:noFill/>
          </a:ln>
        </p:spPr>
      </p:pic>
      <p:pic>
        <p:nvPicPr>
          <p:cNvPr id="98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44000" y="1296000"/>
            <a:ext cx="8856000" cy="10162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fr-FR" sz="3200">
                <a:latin typeface="Calibri"/>
              </a:rPr>
              <a:t>Les articles sont mis à jour automatiquement dans Zimbra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pic>
        <p:nvPicPr>
          <p:cNvPr id="101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26920" y="1268280"/>
            <a:ext cx="7777440" cy="54673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611280" y="1052280"/>
            <a:ext cx="8229600" cy="17571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Exemple NetVibes.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684360" y="1699920"/>
            <a:ext cx="4248000" cy="1757160"/>
          </a:xfrm>
          <a:prstGeom prst="rect">
            <a:avLst/>
          </a:prstGeom>
        </p:spPr>
        <p:txBody>
          <a:bodyPr/>
          <a:p>
            <a:pPr/>
            <a:r>
              <a:rPr lang="fr-FR" sz="3200">
                <a:latin typeface="Calibri"/>
              </a:rPr>
              <a:t>Merci </a:t>
            </a:r>
            <a:endParaRPr/>
          </a:p>
          <a:p>
            <a:pPr/>
            <a:r>
              <a:rPr lang="fr-FR" sz="3200">
                <a:latin typeface="Calibri"/>
              </a:rPr>
              <a:t>de votre attention.</a:t>
            </a:r>
            <a:endParaRPr/>
          </a:p>
        </p:txBody>
      </p:sp>
      <p:pic>
        <p:nvPicPr>
          <p:cNvPr id="105" name="Image 7" descr="site_versionmobil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844640"/>
            <a:ext cx="3960720" cy="432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341572BC-1179-4669-A24F-84B8239859EF}" type="slidenum">
              <a:rPr lang="fr-FR" sz="1200">
                <a:solidFill>
                  <a:srgbClr val="898989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6" name="CustomShape 2"/>
          <p:cNvSpPr/>
          <p:nvPr/>
        </p:nvSpPr>
        <p:spPr>
          <a:xfrm>
            <a:off x="468360" y="6245280"/>
            <a:ext cx="8280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98989"/>
                </a:solidFill>
                <a:latin typeface="Arial"/>
              </a:rPr>
              <a:t>AG ARSATESE Loire-Bretagne Site et Forum </a:t>
            </a:r>
            <a:endParaRPr/>
          </a:p>
        </p:txBody>
      </p:sp>
      <p:sp>
        <p:nvSpPr>
          <p:cNvPr id="47" name="TextShape 3"/>
          <p:cNvSpPr txBox="1"/>
          <p:nvPr/>
        </p:nvSpPr>
        <p:spPr>
          <a:xfrm>
            <a:off x="323640" y="1052640"/>
            <a:ext cx="5400360" cy="581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000">
                <a:latin typeface="Comic Sans MS"/>
              </a:rPr>
              <a:t>Flux RSS</a:t>
            </a:r>
            <a:endParaRPr/>
          </a:p>
        </p:txBody>
      </p:sp>
      <p:sp>
        <p:nvSpPr>
          <p:cNvPr id="48" name="CustomShape 4"/>
          <p:cNvSpPr/>
          <p:nvPr/>
        </p:nvSpPr>
        <p:spPr>
          <a:xfrm>
            <a:off x="468360" y="1916280"/>
            <a:ext cx="7991280" cy="410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fr-FR" sz="2400">
                <a:latin typeface="Comic Sans MS"/>
                <a:ea typeface="Arial"/>
              </a:rPr>
              <a:t>Cette technique est très bien adaptée aux terminaux mobiles (smartphone, tablette)  l’affichage de l’article est automatiquement adapté à la taille de l’écran.</a:t>
            </a:r>
            <a:endParaRPr/>
          </a:p>
          <a:p>
            <a:pPr/>
            <a:endParaRPr/>
          </a:p>
          <a:p>
            <a:pPr/>
            <a:endParaRPr/>
          </a:p>
        </p:txBody>
      </p:sp>
      <p:pic>
        <p:nvPicPr>
          <p:cNvPr id="4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640" y="1052640"/>
            <a:ext cx="2857320" cy="647640"/>
          </a:xfrm>
          <a:prstGeom prst="rect">
            <a:avLst/>
          </a:prstGeom>
          <a:ln>
            <a:noFill/>
          </a:ln>
        </p:spPr>
      </p:pic>
      <p:pic>
        <p:nvPicPr>
          <p:cNvPr id="50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ADBE25D9-9538-40B0-A4E6-FBFD1216A66D}" type="slidenum">
              <a:rPr lang="fr-FR" sz="1200">
                <a:solidFill>
                  <a:srgbClr val="898989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468360" y="6245280"/>
            <a:ext cx="8280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98989"/>
                </a:solidFill>
                <a:latin typeface="Arial"/>
              </a:rPr>
              <a:t>AG ARSATESE Loire-Bretagne Site et Forum </a:t>
            </a:r>
            <a:endParaRPr/>
          </a:p>
        </p:txBody>
      </p:sp>
      <p:sp>
        <p:nvSpPr>
          <p:cNvPr id="53" name="TextShape 3"/>
          <p:cNvSpPr txBox="1"/>
          <p:nvPr/>
        </p:nvSpPr>
        <p:spPr>
          <a:xfrm>
            <a:off x="323640" y="1052640"/>
            <a:ext cx="5400360" cy="581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000">
                <a:latin typeface="Comic Sans MS"/>
              </a:rPr>
              <a:t>Flux RSS</a:t>
            </a:r>
            <a:endParaRPr/>
          </a:p>
        </p:txBody>
      </p:sp>
      <p:sp>
        <p:nvSpPr>
          <p:cNvPr id="54" name="CustomShape 4"/>
          <p:cNvSpPr/>
          <p:nvPr/>
        </p:nvSpPr>
        <p:spPr>
          <a:xfrm>
            <a:off x="468360" y="1916280"/>
            <a:ext cx="7991280" cy="410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fr-FR" sz="2400">
                <a:latin typeface="Calibri"/>
              </a:rPr>
              <a:t>Comment s’abonner sur le site ?</a:t>
            </a:r>
            <a:endParaRPr/>
          </a:p>
          <a:p>
            <a:pPr/>
            <a:r>
              <a:rPr lang="fr-FR" sz="2400">
                <a:latin typeface="Calibri"/>
              </a:rPr>
              <a:t>Les méthodes présentées ci-dessous sont des exemples qui peuvent fonctionner ou pas en fonction de votre configuration.</a:t>
            </a:r>
            <a:endParaRPr/>
          </a:p>
          <a:p>
            <a:pPr/>
            <a:endParaRPr/>
          </a:p>
          <a:p>
            <a:pPr/>
            <a:endParaRPr/>
          </a:p>
        </p:txBody>
      </p:sp>
      <p:pic>
        <p:nvPicPr>
          <p:cNvPr id="5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640" y="1052640"/>
            <a:ext cx="2857320" cy="647640"/>
          </a:xfrm>
          <a:prstGeom prst="rect">
            <a:avLst/>
          </a:prstGeom>
          <a:ln>
            <a:noFill/>
          </a:ln>
        </p:spPr>
      </p:pic>
      <p:pic>
        <p:nvPicPr>
          <p:cNvPr id="56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pic>
        <p:nvPicPr>
          <p:cNvPr id="57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45000"/>
            <a:ext cx="2857680" cy="6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DAEFD7A6-B212-45F5-A73B-42E3C1574D39}" type="slidenum">
              <a:rPr lang="fr-FR" sz="1200">
                <a:solidFill>
                  <a:srgbClr val="898989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468360" y="6245280"/>
            <a:ext cx="8280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98989"/>
                </a:solidFill>
                <a:latin typeface="Arial"/>
              </a:rPr>
              <a:t>AG ARSATESE Loire-Bretagne Site et Forum </a:t>
            </a:r>
            <a:endParaRPr/>
          </a:p>
        </p:txBody>
      </p:sp>
      <p:sp>
        <p:nvSpPr>
          <p:cNvPr id="60" name="TextShape 3"/>
          <p:cNvSpPr txBox="1"/>
          <p:nvPr/>
        </p:nvSpPr>
        <p:spPr>
          <a:xfrm>
            <a:off x="323640" y="1052640"/>
            <a:ext cx="5400360" cy="581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000">
                <a:latin typeface="Comic Sans MS"/>
              </a:rPr>
              <a:t>Flux RSS</a:t>
            </a:r>
            <a:endParaRPr/>
          </a:p>
        </p:txBody>
      </p:sp>
      <p:sp>
        <p:nvSpPr>
          <p:cNvPr id="61" name="CustomShape 4"/>
          <p:cNvSpPr/>
          <p:nvPr/>
        </p:nvSpPr>
        <p:spPr>
          <a:xfrm>
            <a:off x="468360" y="1916280"/>
            <a:ext cx="7991280" cy="410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fr-FR" sz="2400">
                <a:latin typeface="Calibri"/>
              </a:rPr>
              <a:t>Comment s’abonner sur le site ?</a:t>
            </a:r>
            <a:endParaRPr/>
          </a:p>
          <a:p>
            <a:pPr/>
            <a:r>
              <a:rPr lang="fr-FR" sz="2400">
                <a:latin typeface="Calibri"/>
              </a:rPr>
              <a:t>Pour un navigateur en cliquant sur le lien situé en bas de la colonne centrale du site ou dans le pied de page.</a:t>
            </a:r>
            <a:endParaRPr/>
          </a:p>
          <a:p>
            <a:pPr/>
            <a:endParaRPr/>
          </a:p>
          <a:p>
            <a:pPr/>
            <a:endParaRPr/>
          </a:p>
          <a:p>
            <a:pPr/>
            <a:r>
              <a:rPr lang="fr-FR" sz="2400">
                <a:latin typeface="Calibri"/>
              </a:rPr>
              <a:t>Pour une messagerie en recopiant le lien du flux</a:t>
            </a:r>
            <a:endParaRPr/>
          </a:p>
          <a:p>
            <a:pPr/>
            <a:r>
              <a:rPr lang="fr-FR" sz="2400">
                <a:latin typeface="Calibri"/>
              </a:rPr>
              <a:t>Clic-droit sur l’icône puis copier le lien</a:t>
            </a:r>
            <a:endParaRPr/>
          </a:p>
          <a:p>
            <a:pPr/>
            <a:endParaRPr/>
          </a:p>
          <a:p>
            <a:pPr/>
            <a:r>
              <a:rPr lang="fr-FR" sz="2400">
                <a:latin typeface="Calibri"/>
              </a:rPr>
              <a:t>http://www.arsatese-loirebretagne.asso.fr/spip2/spip.php?page=backend</a:t>
            </a:r>
            <a:endParaRPr/>
          </a:p>
          <a:p>
            <a:pPr/>
            <a:endParaRPr/>
          </a:p>
          <a:p>
            <a:pPr/>
            <a:endParaRPr/>
          </a:p>
          <a:p>
            <a:pPr/>
            <a:endParaRPr/>
          </a:p>
          <a:p>
            <a:pPr/>
            <a:endParaRPr/>
          </a:p>
          <a:p>
            <a:pPr/>
            <a:endParaRPr/>
          </a:p>
          <a:p>
            <a:pPr/>
            <a:endParaRPr/>
          </a:p>
          <a:p>
            <a:pPr/>
            <a:endParaRPr/>
          </a:p>
        </p:txBody>
      </p:sp>
      <p:pic>
        <p:nvPicPr>
          <p:cNvPr id="62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640" y="1052640"/>
            <a:ext cx="2857320" cy="647640"/>
          </a:xfrm>
          <a:prstGeom prst="rect">
            <a:avLst/>
          </a:prstGeom>
          <a:ln>
            <a:noFill/>
          </a:ln>
        </p:spPr>
      </p:pic>
      <p:pic>
        <p:nvPicPr>
          <p:cNvPr id="63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pic>
        <p:nvPicPr>
          <p:cNvPr id="64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360" y="2997360"/>
            <a:ext cx="2857320" cy="6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r">
              <a:lnSpc>
                <a:spcPct val="100000"/>
              </a:lnSpc>
            </a:pPr>
            <a:fld id="{F73E2426-078A-46CD-BB82-2C876D496B38}" type="slidenum">
              <a:rPr lang="fr-FR" sz="1200">
                <a:solidFill>
                  <a:srgbClr val="898989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468360" y="6245280"/>
            <a:ext cx="8280360" cy="47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1200">
                <a:solidFill>
                  <a:srgbClr val="898989"/>
                </a:solidFill>
                <a:latin typeface="Arial"/>
              </a:rPr>
              <a:t>AG ARSATESE Loire-Bretagne Site et Forum </a:t>
            </a:r>
            <a:endParaRPr/>
          </a:p>
        </p:txBody>
      </p:sp>
      <p:sp>
        <p:nvSpPr>
          <p:cNvPr id="67" name="TextShape 3"/>
          <p:cNvSpPr txBox="1"/>
          <p:nvPr/>
        </p:nvSpPr>
        <p:spPr>
          <a:xfrm>
            <a:off x="323640" y="1052640"/>
            <a:ext cx="5400360" cy="5810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000">
                <a:latin typeface="Comic Sans MS"/>
              </a:rPr>
              <a:t>Flux RSS</a:t>
            </a:r>
            <a:endParaRPr/>
          </a:p>
        </p:txBody>
      </p:sp>
      <p:sp>
        <p:nvSpPr>
          <p:cNvPr id="68" name="CustomShape 4"/>
          <p:cNvSpPr/>
          <p:nvPr/>
        </p:nvSpPr>
        <p:spPr>
          <a:xfrm>
            <a:off x="468360" y="1916280"/>
            <a:ext cx="7991280" cy="410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/>
            <a:r>
              <a:rPr b="1" lang="fr-FR" sz="2400">
                <a:latin typeface="Calibri"/>
              </a:rPr>
              <a:t>S’abonner sur le site avec un navigateur</a:t>
            </a:r>
            <a:endParaRPr/>
          </a:p>
          <a:p>
            <a:pPr/>
            <a:r>
              <a:rPr lang="fr-FR" sz="2400">
                <a:latin typeface="Calibri"/>
              </a:rPr>
              <a:t>Cliquer sur le lien situé en bas de la colonne centrale du site</a:t>
            </a:r>
            <a:r>
              <a:rPr lang="fr-FR" sz="2400">
                <a:latin typeface="Calibri"/>
              </a:rPr>
              <a:t>
</a:t>
            </a:r>
            <a:r>
              <a:rPr lang="fr-FR" sz="2400">
                <a:latin typeface="Calibri"/>
              </a:rPr>
              <a:t>ou dans le pied de page</a:t>
            </a:r>
            <a:endParaRPr/>
          </a:p>
          <a:p>
            <a:pPr/>
            <a:endParaRPr/>
          </a:p>
          <a:p>
            <a:pPr/>
            <a:endParaRPr/>
          </a:p>
        </p:txBody>
      </p:sp>
      <p:pic>
        <p:nvPicPr>
          <p:cNvPr id="6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51640" y="1052640"/>
            <a:ext cx="2857320" cy="647640"/>
          </a:xfrm>
          <a:prstGeom prst="rect">
            <a:avLst/>
          </a:prstGeom>
          <a:ln>
            <a:noFill/>
          </a:ln>
        </p:spPr>
      </p:pic>
      <p:pic>
        <p:nvPicPr>
          <p:cNvPr id="70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45000"/>
            <a:ext cx="2857680" cy="6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6000" y="1152000"/>
            <a:ext cx="8300880" cy="5604120"/>
          </a:xfrm>
          <a:prstGeom prst="rect">
            <a:avLst/>
          </a:prstGeom>
          <a:ln>
            <a:noFill/>
          </a:ln>
        </p:spPr>
      </p:pic>
      <p:pic>
        <p:nvPicPr>
          <p:cNvPr id="74" name="Picture 5" descr="G:\data\arsatese_site\JT2015-ARSATESE-LB\JT2015_Bandeau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18200" y="141480"/>
            <a:ext cx="7705800" cy="86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76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sp>
        <p:nvSpPr>
          <p:cNvPr id="7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Sélectionner le marque page</a:t>
            </a:r>
            <a:endParaRPr/>
          </a:p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S’abonner</a:t>
            </a:r>
            <a:endParaRPr/>
          </a:p>
          <a:p>
            <a:pPr>
              <a:buFont typeface="Arial"/>
              <a:buChar char="•"/>
            </a:pPr>
            <a:endParaRPr/>
          </a:p>
          <a:p>
            <a:pPr>
              <a:buFont typeface="Arial"/>
              <a:buChar char="•"/>
            </a:pPr>
            <a:endParaRPr/>
          </a:p>
        </p:txBody>
      </p:sp>
      <p:pic>
        <p:nvPicPr>
          <p:cNvPr id="78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59280" y="2205000"/>
            <a:ext cx="3960720" cy="358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80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pic>
        <p:nvPicPr>
          <p:cNvPr id="81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4104000"/>
            <a:ext cx="4105080" cy="357120"/>
          </a:xfrm>
          <a:prstGeom prst="rect">
            <a:avLst/>
          </a:prstGeom>
          <a:ln>
            <a:noFill/>
          </a:ln>
        </p:spPr>
      </p:pic>
      <p:pic>
        <p:nvPicPr>
          <p:cNvPr id="82" name="Picture 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816000" y="2088000"/>
            <a:ext cx="5328000" cy="1152000"/>
          </a:xfrm>
          <a:prstGeom prst="rect">
            <a:avLst/>
          </a:prstGeom>
          <a:ln>
            <a:noFill/>
          </a:ln>
        </p:spPr>
      </p:pic>
      <p:pic>
        <p:nvPicPr>
          <p:cNvPr id="83" name="Picture 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536000" y="3816000"/>
            <a:ext cx="4532400" cy="29196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457200" y="1600200"/>
            <a:ext cx="8229600" cy="175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Consulter la liste de articles dans marque-pages</a:t>
            </a:r>
            <a:r>
              <a:rPr lang="fr-FR" sz="3200">
                <a:latin typeface="Calibri"/>
              </a:rPr>
              <a:t>
</a:t>
            </a:r>
            <a:r>
              <a:rPr lang="fr-FR" sz="3200">
                <a:latin typeface="Calibri"/>
              </a:rPr>
              <a:t>
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539640" y="3573360"/>
            <a:ext cx="8229600" cy="175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Sélectionner</a:t>
            </a:r>
            <a:r>
              <a:rPr lang="fr-FR" sz="3200">
                <a:latin typeface="Calibri"/>
              </a:rPr>
              <a:t>
</a:t>
            </a:r>
            <a:r>
              <a:rPr lang="fr-FR" sz="3200">
                <a:latin typeface="Calibri"/>
              </a:rPr>
              <a:t>
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pic>
        <p:nvPicPr>
          <p:cNvPr id="87" name="Picture 5" descr="G:\data\arsatese_site\JT2015-ARSATESE-LB\JT2015_Bandeau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89000"/>
            <a:ext cx="7705800" cy="866520"/>
          </a:xfrm>
          <a:prstGeom prst="rect">
            <a:avLst/>
          </a:prstGeom>
          <a:ln>
            <a:noFill/>
          </a:ln>
        </p:spPr>
      </p:pic>
      <p:sp>
        <p:nvSpPr>
          <p:cNvPr id="88" name="TextShape 2"/>
          <p:cNvSpPr txBox="1"/>
          <p:nvPr/>
        </p:nvSpPr>
        <p:spPr>
          <a:xfrm>
            <a:off x="457200" y="1600200"/>
            <a:ext cx="8229600" cy="17575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Pour Internet explorer : </a:t>
            </a:r>
            <a:endParaRPr/>
          </a:p>
          <a:p>
            <a:pPr>
              <a:buFont typeface="Arial"/>
              <a:buChar char="•"/>
            </a:pPr>
            <a:r>
              <a:rPr lang="fr-FR" sz="3200">
                <a:latin typeface="Calibri"/>
              </a:rPr>
              <a:t>cliquer sur le lien et ajouter aux favoris ou à la barre des favoris.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